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6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6" r:id="rId5"/>
    <p:sldId id="268" r:id="rId6"/>
    <p:sldId id="269" r:id="rId7"/>
    <p:sldId id="270" r:id="rId8"/>
    <p:sldId id="271" r:id="rId9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C38"/>
    <a:srgbClr val="003865"/>
    <a:srgbClr val="AC7F10"/>
    <a:srgbClr val="C99313"/>
    <a:srgbClr val="8D1429"/>
    <a:srgbClr val="98A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5" autoAdjust="0"/>
    <p:restoredTop sz="94645" autoAdjust="0"/>
  </p:normalViewPr>
  <p:slideViewPr>
    <p:cSldViewPr snapToGrid="0" showGuides="1">
      <p:cViewPr varScale="1">
        <p:scale>
          <a:sx n="147" d="100"/>
          <a:sy n="147" d="100"/>
        </p:scale>
        <p:origin x="-594" y="-102"/>
      </p:cViewPr>
      <p:guideLst>
        <p:guide orient="horz" pos="311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-3768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004BC-B0E3-4208-A222-418A4F529526}" type="datetimeFigureOut">
              <a:rPr lang="de-DE" smtClean="0"/>
              <a:pPr/>
              <a:t>11.09.2022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8CCCE-5D86-4F2C-A810-6EA86A7CE74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490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D818D-C606-4ACC-B471-870C5A9C4C11}" type="datetimeFigureOut">
              <a:rPr lang="de-DE" smtClean="0"/>
              <a:pPr/>
              <a:t>11.09.2022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32A09-A8F9-4844-A50B-996B9FD8E09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163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master mit Sie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12400" y="1986682"/>
            <a:ext cx="8934400" cy="2950419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212400" y="986040"/>
            <a:ext cx="8934400" cy="976109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 descr="FAU-Siege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94156" y="2543265"/>
            <a:ext cx="2350845" cy="239077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6000" y="1047751"/>
            <a:ext cx="8568000" cy="4357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6000" y="1489898"/>
            <a:ext cx="8568000" cy="46039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r eigene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12400" y="1986682"/>
            <a:ext cx="8934400" cy="2950419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212400" y="986040"/>
            <a:ext cx="8934400" cy="976109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6000" y="1047751"/>
            <a:ext cx="8568000" cy="4357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6000" y="1489898"/>
            <a:ext cx="8568000" cy="46039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Textplatzhalter 10"/>
          <p:cNvSpPr txBox="1">
            <a:spLocks/>
          </p:cNvSpPr>
          <p:nvPr userDrawn="1"/>
        </p:nvSpPr>
        <p:spPr>
          <a:xfrm>
            <a:off x="7295606" y="4232956"/>
            <a:ext cx="1426482" cy="473075"/>
          </a:xfrm>
          <a:prstGeom prst="rect">
            <a:avLst/>
          </a:prstGeom>
          <a:solidFill>
            <a:srgbClr val="AC7F10"/>
          </a:solidFill>
        </p:spPr>
        <p:txBody>
          <a:bodyPr/>
          <a:lstStyle>
            <a:lvl1pPr>
              <a:defRPr sz="1200"/>
            </a:lvl1pPr>
            <a:lvl2pPr marL="0" algn="ctr">
              <a:spcBef>
                <a:spcPts val="0"/>
              </a:spcBef>
              <a:buNone/>
              <a:defRPr baseline="0"/>
            </a:lvl2pPr>
          </a:lstStyle>
          <a:p>
            <a:pPr marL="0" marR="0" lvl="1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r mit Bild(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208800" y="1983581"/>
            <a:ext cx="8935200" cy="29520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212400" y="986040"/>
            <a:ext cx="8934400" cy="976109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1600" y="1047751"/>
            <a:ext cx="8568000" cy="39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999" y="1489898"/>
            <a:ext cx="8568000" cy="46039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master mit größerem Raum für Titel + Sie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12400" y="2986088"/>
            <a:ext cx="8932069" cy="195101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 userDrawn="1"/>
        </p:nvSpPr>
        <p:spPr>
          <a:xfrm>
            <a:off x="212400" y="986040"/>
            <a:ext cx="8935200" cy="197147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 descr="FAU-Siege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5264" y="3609975"/>
            <a:ext cx="1294927" cy="131692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1599" y="1047750"/>
            <a:ext cx="8576963" cy="93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9832" y="2014237"/>
            <a:ext cx="8591519" cy="8568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 rmit größerem Raum für Titel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12400" y="2986088"/>
            <a:ext cx="8932069" cy="195101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 userDrawn="1"/>
        </p:nvSpPr>
        <p:spPr>
          <a:xfrm>
            <a:off x="212400" y="986040"/>
            <a:ext cx="8935200" cy="197147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1599" y="1047750"/>
            <a:ext cx="8576963" cy="93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9832" y="2014237"/>
            <a:ext cx="8591519" cy="8568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extplatzhalter 10"/>
          <p:cNvSpPr txBox="1">
            <a:spLocks/>
          </p:cNvSpPr>
          <p:nvPr userDrawn="1"/>
        </p:nvSpPr>
        <p:spPr>
          <a:xfrm>
            <a:off x="7287139" y="4224489"/>
            <a:ext cx="1426482" cy="473075"/>
          </a:xfrm>
          <a:prstGeom prst="rect">
            <a:avLst/>
          </a:prstGeom>
          <a:solidFill>
            <a:srgbClr val="AC7F10"/>
          </a:solidFill>
        </p:spPr>
        <p:txBody>
          <a:bodyPr/>
          <a:lstStyle>
            <a:lvl1pPr>
              <a:defRPr sz="1200"/>
            </a:lvl1pPr>
            <a:lvl2pPr marL="0" algn="ctr">
              <a:spcBef>
                <a:spcPts val="0"/>
              </a:spcBef>
              <a:buNone/>
              <a:defRPr baseline="0"/>
            </a:lvl2pPr>
          </a:lstStyle>
          <a:p>
            <a:pPr marL="0" marR="0" lvl="1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r mit größerem Raum für Titel und Bild(ern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212400" y="986040"/>
            <a:ext cx="8935200" cy="197147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6000" y="1047750"/>
            <a:ext cx="8568000" cy="93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6000" y="2014237"/>
            <a:ext cx="8568000" cy="8568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212400" y="2988000"/>
            <a:ext cx="8931600" cy="19512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AU TeTitelmaster mit sehr großem Raum für Titel und Sie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212400" y="986039"/>
            <a:ext cx="8934400" cy="3952673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 descr="FAU-Siege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5264" y="3609975"/>
            <a:ext cx="1294927" cy="1316921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1599" y="2864694"/>
            <a:ext cx="8589751" cy="19822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32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6000" y="1047751"/>
            <a:ext cx="8568000" cy="172742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396000" y="684000"/>
            <a:ext cx="8504559" cy="413078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40000" indent="-540000">
              <a:defRPr/>
            </a:lvl1pPr>
            <a:lvl2pPr marL="1080000" indent="-540000">
              <a:buFontTx/>
              <a:buNone/>
              <a:defRPr/>
            </a:lvl2pPr>
            <a:lvl3pPr marL="1620000" indent="-540000">
              <a:buFontTx/>
              <a:buNone/>
              <a:defRPr/>
            </a:lvl3pPr>
            <a:lvl4pPr>
              <a:buFontTx/>
              <a:buNone/>
              <a:defRPr/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30CF5B-C12A-4FB2-8CFA-271A3716BFFB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0"/>
          <p:cNvSpPr txBox="1">
            <a:spLocks/>
          </p:cNvSpPr>
          <p:nvPr userDrawn="1"/>
        </p:nvSpPr>
        <p:spPr>
          <a:xfrm>
            <a:off x="7287139" y="4224489"/>
            <a:ext cx="1426482" cy="473075"/>
          </a:xfrm>
          <a:prstGeom prst="rect">
            <a:avLst/>
          </a:prstGeom>
          <a:solidFill>
            <a:srgbClr val="AC7F10"/>
          </a:solidFill>
        </p:spPr>
        <p:txBody>
          <a:bodyPr/>
          <a:lstStyle>
            <a:lvl1pPr>
              <a:defRPr sz="1200"/>
            </a:lvl1pPr>
            <a:lvl2pPr marL="0" algn="ctr">
              <a:spcBef>
                <a:spcPts val="0"/>
              </a:spcBef>
              <a:buNone/>
              <a:defRPr baseline="0"/>
            </a:lvl2pPr>
          </a:lstStyle>
          <a:p>
            <a:pPr marL="0" marR="0" lvl="1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Logo</a:t>
            </a:r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913F3D-78E3-42A3-9E98-77007031D807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396000" y="684000"/>
            <a:ext cx="8504559" cy="413078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40000" indent="-540000">
              <a:defRPr/>
            </a:lvl1pPr>
            <a:lvl2pPr marL="1080000" indent="-540000">
              <a:buFontTx/>
              <a:buNone/>
              <a:defRPr/>
            </a:lvl2pPr>
            <a:lvl3pPr marL="1620000" indent="-540000">
              <a:buFontTx/>
              <a:buNone/>
              <a:defRPr/>
            </a:lvl3pPr>
            <a:lvl4pPr>
              <a:buFontTx/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4"/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Logo_Phil-Fak_DinA5_RGB.emf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026111" y="187436"/>
            <a:ext cx="1900410" cy="526939"/>
          </a:xfrm>
          <a:prstGeom prst="rect">
            <a:avLst/>
          </a:prstGeom>
        </p:spPr>
      </p:pic>
      <p:sp>
        <p:nvSpPr>
          <p:cNvPr id="56" name="Rechteck 55"/>
          <p:cNvSpPr/>
          <p:nvPr userDrawn="1"/>
        </p:nvSpPr>
        <p:spPr>
          <a:xfrm>
            <a:off x="0" y="987573"/>
            <a:ext cx="194400" cy="972195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 userDrawn="1"/>
        </p:nvSpPr>
        <p:spPr>
          <a:xfrm>
            <a:off x="-1" y="1984722"/>
            <a:ext cx="194400" cy="9720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2" r:id="rId2"/>
    <p:sldLayoutId id="2147483659" r:id="rId3"/>
    <p:sldLayoutId id="2147483658" r:id="rId4"/>
    <p:sldLayoutId id="2147483663" r:id="rId5"/>
    <p:sldLayoutId id="2147483660" r:id="rId6"/>
    <p:sldLayoutId id="2147483661" r:id="rId7"/>
  </p:sldLayoutIdLst>
  <p:hf hdr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+mj-lt"/>
        <a:buAutoNum type="arabicPeriod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Logo_Phil-Fak_DinA5_RGB.em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19068" y="96949"/>
            <a:ext cx="1174913" cy="325776"/>
          </a:xfrm>
          <a:prstGeom prst="rect">
            <a:avLst/>
          </a:prstGeom>
        </p:spPr>
      </p:pic>
      <p:sp>
        <p:nvSpPr>
          <p:cNvPr id="60" name="Rechteck 59"/>
          <p:cNvSpPr/>
          <p:nvPr userDrawn="1"/>
        </p:nvSpPr>
        <p:spPr>
          <a:xfrm>
            <a:off x="1" y="1489250"/>
            <a:ext cx="178593" cy="482425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 userDrawn="1"/>
        </p:nvSpPr>
        <p:spPr>
          <a:xfrm>
            <a:off x="0" y="982043"/>
            <a:ext cx="178593" cy="482425"/>
          </a:xfrm>
          <a:prstGeom prst="rect">
            <a:avLst/>
          </a:prstGeom>
          <a:solidFill>
            <a:srgbClr val="C99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Freihandform 108"/>
          <p:cNvSpPr/>
          <p:nvPr userDrawn="1"/>
        </p:nvSpPr>
        <p:spPr>
          <a:xfrm>
            <a:off x="204789" y="493041"/>
            <a:ext cx="8941448" cy="4443289"/>
          </a:xfrm>
          <a:custGeom>
            <a:avLst/>
            <a:gdLst>
              <a:gd name="connsiteX0" fmla="*/ 719137 w 723900"/>
              <a:gd name="connsiteY0" fmla="*/ 0 h 721519"/>
              <a:gd name="connsiteX1" fmla="*/ 0 w 723900"/>
              <a:gd name="connsiteY1" fmla="*/ 0 h 721519"/>
              <a:gd name="connsiteX2" fmla="*/ 0 w 723900"/>
              <a:gd name="connsiteY2" fmla="*/ 721519 h 721519"/>
              <a:gd name="connsiteX3" fmla="*/ 723900 w 723900"/>
              <a:gd name="connsiteY3" fmla="*/ 721519 h 721519"/>
              <a:gd name="connsiteX4" fmla="*/ 685800 w 723900"/>
              <a:gd name="connsiteY4" fmla="*/ 721519 h 721519"/>
              <a:gd name="connsiteX0" fmla="*/ 723719 w 723900"/>
              <a:gd name="connsiteY0" fmla="*/ 0 h 721519"/>
              <a:gd name="connsiteX1" fmla="*/ 0 w 723900"/>
              <a:gd name="connsiteY1" fmla="*/ 0 h 721519"/>
              <a:gd name="connsiteX2" fmla="*/ 0 w 723900"/>
              <a:gd name="connsiteY2" fmla="*/ 721519 h 721519"/>
              <a:gd name="connsiteX3" fmla="*/ 723900 w 723900"/>
              <a:gd name="connsiteY3" fmla="*/ 721519 h 721519"/>
              <a:gd name="connsiteX4" fmla="*/ 685800 w 723900"/>
              <a:gd name="connsiteY4" fmla="*/ 721519 h 72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" h="721519">
                <a:moveTo>
                  <a:pt x="723719" y="0"/>
                </a:moveTo>
                <a:lnTo>
                  <a:pt x="0" y="0"/>
                </a:lnTo>
                <a:lnTo>
                  <a:pt x="0" y="721519"/>
                </a:lnTo>
                <a:lnTo>
                  <a:pt x="723900" y="721519"/>
                </a:lnTo>
                <a:lnTo>
                  <a:pt x="685800" y="721519"/>
                </a:lnTo>
              </a:path>
            </a:pathLst>
          </a:custGeom>
          <a:ln>
            <a:solidFill>
              <a:srgbClr val="0038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Fußzeilenplatzhalter 116"/>
          <p:cNvSpPr>
            <a:spLocks noGrp="1"/>
          </p:cNvSpPr>
          <p:nvPr>
            <p:ph type="ftr" sz="quarter" idx="3"/>
          </p:nvPr>
        </p:nvSpPr>
        <p:spPr>
          <a:xfrm>
            <a:off x="205970" y="4950000"/>
            <a:ext cx="6120000" cy="1443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003865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18" name="Datumsplatzhalter 117"/>
          <p:cNvSpPr>
            <a:spLocks noGrp="1"/>
          </p:cNvSpPr>
          <p:nvPr>
            <p:ph type="dt" sz="half" idx="2"/>
          </p:nvPr>
        </p:nvSpPr>
        <p:spPr>
          <a:xfrm>
            <a:off x="6809840" y="4950000"/>
            <a:ext cx="1080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003865"/>
                </a:solidFill>
              </a:defRPr>
            </a:lvl1pPr>
          </a:lstStyle>
          <a:p>
            <a:fld id="{19897481-951F-4419-A5F8-AF5DFFB3703E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19" name="Foliennummernplatzhalter 118"/>
          <p:cNvSpPr>
            <a:spLocks noGrp="1"/>
          </p:cNvSpPr>
          <p:nvPr>
            <p:ph type="sldNum" sz="quarter" idx="4"/>
          </p:nvPr>
        </p:nvSpPr>
        <p:spPr>
          <a:xfrm>
            <a:off x="8227255" y="4950000"/>
            <a:ext cx="720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003865"/>
                </a:solidFill>
              </a:defRPr>
            </a:lvl1pPr>
          </a:lstStyle>
          <a:p>
            <a:fld id="{0759437E-DD65-47AE-A718-65B9481C0A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spcBef>
          <a:spcPct val="20000"/>
        </a:spcBef>
        <a:buFont typeface="+mj-lt"/>
        <a:buAutoNum type="arabicPeriod"/>
        <a:defRPr lang="de-DE" sz="3200" b="1" kern="1200" dirty="0" smtClean="0">
          <a:solidFill>
            <a:srgbClr val="003865"/>
          </a:solidFill>
          <a:latin typeface="+mn-lt"/>
          <a:ea typeface="+mn-ea"/>
          <a:cs typeface="+mn-cs"/>
        </a:defRPr>
      </a:lvl1pPr>
      <a:lvl2pPr marL="971550" indent="-514350" algn="l" defTabSz="914400" rtl="0" eaLnBrk="1" latinLnBrk="0" hangingPunct="1">
        <a:spcBef>
          <a:spcPct val="20000"/>
        </a:spcBef>
        <a:buFont typeface="+mj-lt"/>
        <a:buAutoNum type="arabicPeriod"/>
        <a:defRPr sz="2800" kern="1200">
          <a:solidFill>
            <a:srgbClr val="003865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ct val="20000"/>
        </a:spcBef>
        <a:buFont typeface="+mj-lt"/>
        <a:buAutoNum type="arabicPeriod"/>
        <a:defRPr sz="2400" kern="1200">
          <a:solidFill>
            <a:srgbClr val="00386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86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86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rel.ewf.uni-erlangen.de/index.shtml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ologie.fau.de/studium/439-2/studium-der-evangelischen-theologiereligionslehre-gymnasium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Studieninformationstage September </a:t>
            </a:r>
            <a:r>
              <a:rPr lang="de-DE" dirty="0" smtClean="0"/>
              <a:t>2022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Evangelische </a:t>
            </a:r>
            <a:r>
              <a:rPr lang="de-DE" dirty="0" smtClean="0"/>
              <a:t>Theologie </a:t>
            </a:r>
            <a:r>
              <a:rPr lang="de-DE" dirty="0" smtClean="0"/>
              <a:t>als Lehramtsstudium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600" dirty="0" smtClean="0"/>
              <a:t>Nichtvertieftes Fachstudium  </a:t>
            </a:r>
            <a:r>
              <a:rPr lang="de-DE" sz="1600" b="0" dirty="0" smtClean="0"/>
              <a:t>(Regelstudienzeit 7 Semester) </a:t>
            </a:r>
          </a:p>
          <a:p>
            <a:pPr marL="0" indent="0">
              <a:buNone/>
            </a:pPr>
            <a:endParaRPr lang="de-DE" sz="1400" b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/>
              <a:t>Evangelische Religionslehre kann als „</a:t>
            </a:r>
            <a:r>
              <a:rPr lang="de-DE" sz="1400" dirty="0" smtClean="0"/>
              <a:t>Unterrichtsfach</a:t>
            </a:r>
            <a:r>
              <a:rPr lang="de-DE" sz="1400" b="0" dirty="0" smtClean="0"/>
              <a:t>“ für folgende Schularten studiert werden:</a:t>
            </a:r>
            <a:endParaRPr lang="de-DE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0" dirty="0" smtClean="0"/>
              <a:t>Grundschule (auch </a:t>
            </a:r>
            <a:r>
              <a:rPr lang="de-DE" sz="1400" b="0" dirty="0"/>
              <a:t>als „Drittelfach“ der Didaktik der Grundschule)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b="0" dirty="0" smtClean="0"/>
              <a:t>Mittelschule (auch </a:t>
            </a:r>
            <a:r>
              <a:rPr lang="de-DE" sz="1400" b="0" dirty="0"/>
              <a:t>als „Drittelfach“ der Fächergruppe </a:t>
            </a:r>
            <a:r>
              <a:rPr lang="de-DE" sz="1400" b="0" dirty="0" smtClean="0"/>
              <a:t>Mittelschule)</a:t>
            </a:r>
            <a:endParaRPr lang="de-DE" sz="1400" b="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b="0" dirty="0" smtClean="0"/>
              <a:t>Realschule  (immer in Verbindung mit einem der folgenden Fächer als zweitem Unterrichtsfach:  		</a:t>
            </a:r>
            <a:r>
              <a:rPr lang="de-DE" sz="1400" b="0" dirty="0"/>
              <a:t>  </a:t>
            </a:r>
            <a:r>
              <a:rPr lang="de-DE" sz="1400" b="0" dirty="0" smtClean="0"/>
              <a:t>      Deutsch</a:t>
            </a:r>
            <a:r>
              <a:rPr lang="de-DE" sz="1400" b="0" dirty="0"/>
              <a:t>, Englisch, Mathematik, </a:t>
            </a:r>
            <a:r>
              <a:rPr lang="de-DE" sz="1400" b="0" dirty="0" smtClean="0"/>
              <a:t>Musik)</a:t>
            </a:r>
            <a:endParaRPr lang="de-DE" sz="1400" b="0" dirty="0"/>
          </a:p>
          <a:p>
            <a:pPr>
              <a:lnSpc>
                <a:spcPct val="150000"/>
              </a:lnSpc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/>
              <a:t>Studienort ist Nürnberg. Zuständig ist der Lehrstuhl für Religionspädagogik und Didaktik des Evangelischen Religionsunterrichts (</a:t>
            </a:r>
            <a:r>
              <a:rPr lang="de-DE" sz="1400" b="0" dirty="0">
                <a:hlinkClick r:id="rId2"/>
              </a:rPr>
              <a:t>http://www.evrel.ewf.uni-erlangen.de/index.shtml</a:t>
            </a:r>
            <a:r>
              <a:rPr lang="de-DE" sz="1400" b="0" dirty="0" smtClean="0"/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>
                <a:solidFill>
                  <a:srgbClr val="C61C38"/>
                </a:solidFill>
              </a:rPr>
              <a:t>Studienberater: Dr. </a:t>
            </a:r>
            <a:r>
              <a:rPr lang="de-DE" sz="1400" b="0" dirty="0">
                <a:solidFill>
                  <a:srgbClr val="C61C38"/>
                </a:solidFill>
              </a:rPr>
              <a:t>W</a:t>
            </a:r>
            <a:r>
              <a:rPr lang="de-DE" sz="1400" b="0" dirty="0" smtClean="0">
                <a:solidFill>
                  <a:srgbClr val="C61C38"/>
                </a:solidFill>
              </a:rPr>
              <a:t>erner Haußmann (werner.haussmann@fau.de)</a:t>
            </a:r>
            <a:endParaRPr lang="de-DE" sz="1400" b="0" dirty="0">
              <a:solidFill>
                <a:srgbClr val="C61C38"/>
              </a:solidFill>
            </a:endParaRPr>
          </a:p>
          <a:p>
            <a:endParaRPr lang="de-DE" sz="1400" b="0" dirty="0"/>
          </a:p>
          <a:p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81740" y="648070"/>
            <a:ext cx="8518819" cy="4166716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2. Vertieftes Fachstudium für das Lehramt am Gymnasium </a:t>
            </a:r>
            <a:r>
              <a:rPr lang="de-DE" sz="1600" b="0" dirty="0" smtClean="0"/>
              <a:t>(Regelstudienzeit 9 Semester)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400" b="0" dirty="0" smtClean="0"/>
              <a:t>Evangelische Religionslehre als </a:t>
            </a:r>
            <a:r>
              <a:rPr lang="de-DE" sz="1400" dirty="0" smtClean="0"/>
              <a:t>vertieft studiertes Fach </a:t>
            </a:r>
            <a:r>
              <a:rPr lang="de-DE" sz="1400" b="0" dirty="0" smtClean="0"/>
              <a:t>für das Lehramt am Gymnasium muss immer mit einem zweiten Fach kombiniert werden. Möglich ist eine Kombination mit den Fächern Deutsch</a:t>
            </a:r>
            <a:r>
              <a:rPr lang="de-DE" sz="1400" b="0" dirty="0"/>
              <a:t>, Englisch, Latein, </a:t>
            </a:r>
            <a:r>
              <a:rPr lang="de-DE" sz="1400" b="0" dirty="0" smtClean="0"/>
              <a:t>Mathematik oder Sport.</a:t>
            </a:r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r>
              <a:rPr lang="de-DE" sz="1400" b="0" dirty="0" smtClean="0"/>
              <a:t>Benötigt </a:t>
            </a:r>
            <a:r>
              <a:rPr lang="de-DE" sz="1400" b="0" dirty="0"/>
              <a:t>werden ausreichende Sprachkenntnisse in Latein und Griechisch, die zu Beginn </a:t>
            </a:r>
            <a:r>
              <a:rPr lang="de-DE" sz="1400" b="0" dirty="0" smtClean="0"/>
              <a:t>des</a:t>
            </a:r>
            <a:endParaRPr lang="de-DE" sz="1400" b="0" dirty="0"/>
          </a:p>
          <a:p>
            <a:pPr marL="0" indent="0">
              <a:buNone/>
            </a:pPr>
            <a:r>
              <a:rPr lang="de-DE" sz="1400" b="0" dirty="0" smtClean="0"/>
              <a:t>Studiums nachgelernt </a:t>
            </a:r>
            <a:r>
              <a:rPr lang="de-DE" sz="1400" b="0" dirty="0"/>
              <a:t>werden können</a:t>
            </a:r>
            <a:r>
              <a:rPr lang="de-DE" sz="1400" b="0" dirty="0" smtClean="0"/>
              <a:t>. Dafür steht ein breites Angebot an Sprachkursen während der </a:t>
            </a:r>
          </a:p>
          <a:p>
            <a:pPr marL="0" indent="0">
              <a:buNone/>
            </a:pPr>
            <a:r>
              <a:rPr lang="de-DE" sz="1400" b="0" dirty="0" smtClean="0"/>
              <a:t>Vorlesungszeit oder in den Semesterferien zur Verfügung.</a:t>
            </a:r>
            <a:endParaRPr lang="de-DE" sz="1400" b="0" dirty="0"/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r>
              <a:rPr lang="de-DE" sz="1400" b="0" dirty="0"/>
              <a:t>Studienort ist Erlangen. Zuständig ist der FB Theologie </a:t>
            </a:r>
            <a:endParaRPr lang="de-DE" sz="1400" b="0" dirty="0" smtClean="0"/>
          </a:p>
          <a:p>
            <a:pPr marL="0" indent="0">
              <a:buNone/>
            </a:pPr>
            <a:r>
              <a:rPr lang="de-DE" sz="1400" b="0" dirty="0" smtClean="0"/>
              <a:t>(</a:t>
            </a:r>
            <a:r>
              <a:rPr lang="de-DE" sz="1400" b="0" dirty="0">
                <a:hlinkClick r:id="rId2"/>
              </a:rPr>
              <a:t>https://www.theologie.fau.de/studium/439-2/studium-der-evangelischen-theologiereligionslehre-gymnasium</a:t>
            </a:r>
            <a:r>
              <a:rPr lang="de-DE" sz="1400" b="0" dirty="0" smtClean="0">
                <a:hlinkClick r:id="rId2"/>
              </a:rPr>
              <a:t>/</a:t>
            </a:r>
            <a:r>
              <a:rPr lang="de-DE" sz="1400" b="0" dirty="0" smtClean="0"/>
              <a:t>)</a:t>
            </a:r>
          </a:p>
          <a:p>
            <a:pPr marL="0" indent="0">
              <a:buNone/>
            </a:pPr>
            <a:endParaRPr lang="de-DE" sz="1400" b="0" dirty="0" smtClean="0"/>
          </a:p>
          <a:p>
            <a:pPr marL="0" indent="0">
              <a:buNone/>
            </a:pPr>
            <a:r>
              <a:rPr lang="de-DE" sz="1400" b="0" dirty="0" smtClean="0">
                <a:solidFill>
                  <a:srgbClr val="C61C38"/>
                </a:solidFill>
              </a:rPr>
              <a:t>Studienberater: Ekkehard Weber (ekkehard.weber@fau.de)</a:t>
            </a:r>
            <a:endParaRPr lang="de-DE" sz="1400" b="0" dirty="0">
              <a:solidFill>
                <a:srgbClr val="C61C38"/>
              </a:solidFill>
            </a:endParaRPr>
          </a:p>
          <a:p>
            <a:pPr marL="0" indent="0">
              <a:buNone/>
            </a:pPr>
            <a:endParaRPr lang="de-DE" sz="1400" b="0" dirty="0"/>
          </a:p>
          <a:p>
            <a:endParaRPr lang="de-DE" sz="1400" b="0" dirty="0"/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8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81740" y="648070"/>
            <a:ext cx="8518819" cy="4166716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/>
              <a:t>3</a:t>
            </a:r>
            <a:r>
              <a:rPr lang="de-DE" sz="1600" dirty="0" smtClean="0"/>
              <a:t>. Erziehungswissenschaftliches Studium (EWS) – Examen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/>
              <a:t>Unabhängig </a:t>
            </a:r>
            <a:r>
              <a:rPr lang="de-DE" sz="1400" b="0" dirty="0"/>
              <a:t>von der Schulart muss in jedem Lehramtsstudium ein </a:t>
            </a:r>
            <a:r>
              <a:rPr lang="de-DE" sz="1400" b="0" dirty="0" smtClean="0"/>
              <a:t>erziehungswissenschaftliches Studium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/>
              <a:t>v</a:t>
            </a:r>
            <a:r>
              <a:rPr lang="de-DE" sz="1400" b="0" dirty="0"/>
              <a:t>. a. in den Fächern Pädagogik und Psychologie absolviert </a:t>
            </a:r>
            <a:r>
              <a:rPr lang="de-DE" sz="1400" b="0" dirty="0" smtClean="0"/>
              <a:t>werden, in dem auch ein Examen abgelegt werden muss.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/>
              <a:t>Das Studium </a:t>
            </a:r>
            <a:r>
              <a:rPr lang="de-DE" sz="1400" b="0" dirty="0" smtClean="0"/>
              <a:t>wird in der Regel mit dem </a:t>
            </a:r>
            <a:r>
              <a:rPr lang="de-DE" sz="1400" dirty="0" smtClean="0"/>
              <a:t>Ersten Staatsexamen </a:t>
            </a:r>
            <a:r>
              <a:rPr lang="de-DE" sz="1400" b="0" dirty="0" smtClean="0"/>
              <a:t>abgeschlossen. Das Examen im EWS kann vorgezogen werden. Die </a:t>
            </a:r>
            <a:r>
              <a:rPr lang="de-DE" sz="1400" dirty="0" smtClean="0"/>
              <a:t>Höchststudiendauer</a:t>
            </a:r>
            <a:r>
              <a:rPr lang="de-DE" sz="1400" b="0" dirty="0" smtClean="0"/>
              <a:t> für die Ablegung des ersten Staatsexamens beträgt für das Unterrichtsfach 12 Semester und für das vertieft studierte Fach 14 Semester.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 smtClean="0"/>
              <a:t>Mit dem </a:t>
            </a:r>
            <a:r>
              <a:rPr lang="de-DE" sz="1400" dirty="0" smtClean="0"/>
              <a:t>lehramtsbezogenen Masterstudiengang </a:t>
            </a:r>
            <a:r>
              <a:rPr lang="de-DE" sz="1400" b="0" dirty="0" smtClean="0"/>
              <a:t>ist es möglich, zusätzlich oder alternativ zum Ersten Staatsexamen einen akademischen </a:t>
            </a:r>
            <a:r>
              <a:rPr lang="de-DE" sz="1400" b="0" dirty="0"/>
              <a:t>A</a:t>
            </a:r>
            <a:r>
              <a:rPr lang="de-DE" sz="1400" b="0" dirty="0" smtClean="0"/>
              <a:t>bschluss zu erwerben.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400" b="0" dirty="0" smtClean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endParaRPr lang="de-DE" sz="1400" b="0" dirty="0"/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12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81740" y="648070"/>
            <a:ext cx="8518819" cy="4166716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4. Praktika</a:t>
            </a:r>
          </a:p>
          <a:p>
            <a:pPr marL="0" indent="0">
              <a:buNone/>
            </a:pPr>
            <a:endParaRPr lang="de-DE" sz="1200" dirty="0" smtClean="0"/>
          </a:p>
          <a:p>
            <a:pPr marL="285750" indent="-285750">
              <a:buFontTx/>
              <a:buChar char="-"/>
            </a:pPr>
            <a:r>
              <a:rPr lang="de-DE" sz="1400" b="0" dirty="0" smtClean="0"/>
              <a:t>Betriebspraktikum (8 Wochen)</a:t>
            </a:r>
          </a:p>
          <a:p>
            <a:pPr marL="285750" indent="-285750">
              <a:buFontTx/>
              <a:buChar char="-"/>
            </a:pPr>
            <a:r>
              <a:rPr lang="de-DE" sz="1400" b="0" dirty="0" smtClean="0"/>
              <a:t>Orientierungspraktikum (3-4 </a:t>
            </a:r>
            <a:r>
              <a:rPr lang="de-DE" sz="1400" b="0" dirty="0" smtClean="0"/>
              <a:t>Wochen an zwei verschiedenen Schularten)</a:t>
            </a:r>
            <a:endParaRPr lang="de-DE" sz="1400" b="0" dirty="0" smtClean="0"/>
          </a:p>
          <a:p>
            <a:pPr marL="285750" indent="-285750">
              <a:buFontTx/>
              <a:buChar char="-"/>
            </a:pPr>
            <a:r>
              <a:rPr lang="de-DE" sz="1400" b="0" dirty="0" smtClean="0"/>
              <a:t>Pädagogisch-didaktisches Schulpraktikum (150-160 Unterrichtsstunden)</a:t>
            </a:r>
          </a:p>
          <a:p>
            <a:pPr marL="285750" indent="-285750">
              <a:buFontTx/>
              <a:buChar char="-"/>
            </a:pPr>
            <a:r>
              <a:rPr lang="de-DE" sz="1400" b="0" dirty="0" smtClean="0"/>
              <a:t>Studienbegleitendes-fachdidaktisches Praktikum</a:t>
            </a:r>
          </a:p>
          <a:p>
            <a:pPr marL="285750" indent="-285750">
              <a:buFontTx/>
              <a:buChar char="-"/>
            </a:pPr>
            <a:r>
              <a:rPr lang="de-DE" sz="1400" b="0" dirty="0" smtClean="0"/>
              <a:t>Nur für Studierende des Lehramts an Grund- und Mittelschulen: Einsemestriges studienbegleitendes Praktikum</a:t>
            </a:r>
          </a:p>
          <a:p>
            <a:pPr marL="0" indent="0">
              <a:buNone/>
            </a:pPr>
            <a:endParaRPr lang="de-DE" sz="1400" b="0" dirty="0" smtClean="0"/>
          </a:p>
          <a:p>
            <a:pPr marL="0" indent="0">
              <a:buNone/>
            </a:pPr>
            <a:r>
              <a:rPr lang="de-DE" sz="1400" b="0" dirty="0" smtClean="0">
                <a:solidFill>
                  <a:schemeClr val="accent2"/>
                </a:solidFill>
              </a:rPr>
              <a:t>Wichtig: das Betriebspraktikum und das Orientierungspraktikum sollten nach Möglichkeit vor Beginn des Studiums absolviert werden.</a:t>
            </a:r>
          </a:p>
          <a:p>
            <a:pPr marL="0" indent="0">
              <a:buNone/>
            </a:pPr>
            <a:r>
              <a:rPr lang="de-DE" sz="1400" b="0" dirty="0">
                <a:solidFill>
                  <a:schemeClr val="accent2"/>
                </a:solidFill>
              </a:rPr>
              <a:t>Als Ersatz für das Orientierungs- und Schulpraktikum können sich Studierende </a:t>
            </a:r>
            <a:r>
              <a:rPr lang="de-DE" sz="1400" b="0" dirty="0" smtClean="0">
                <a:solidFill>
                  <a:schemeClr val="accent2"/>
                </a:solidFill>
              </a:rPr>
              <a:t>aber auch für </a:t>
            </a:r>
            <a:r>
              <a:rPr lang="de-DE" sz="1400" b="0" dirty="0">
                <a:solidFill>
                  <a:schemeClr val="accent2"/>
                </a:solidFill>
              </a:rPr>
              <a:t>die sogenannte </a:t>
            </a:r>
            <a:r>
              <a:rPr lang="de-DE" sz="1400" b="0" dirty="0" err="1">
                <a:solidFill>
                  <a:schemeClr val="accent2"/>
                </a:solidFill>
              </a:rPr>
              <a:t>Lehr:werkstatt</a:t>
            </a:r>
            <a:r>
              <a:rPr lang="de-DE" sz="1400" b="0" dirty="0">
                <a:solidFill>
                  <a:schemeClr val="accent2"/>
                </a:solidFill>
              </a:rPr>
              <a:t> bewerben.</a:t>
            </a:r>
          </a:p>
          <a:p>
            <a:pPr marL="0" indent="0">
              <a:buNone/>
            </a:pPr>
            <a:endParaRPr lang="de-DE" sz="1400" b="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de-DE" sz="1200" b="0" dirty="0" smtClean="0"/>
              <a:t>Nähere Informationen</a:t>
            </a:r>
            <a:r>
              <a:rPr lang="de-DE" sz="1200" b="0" dirty="0"/>
              <a:t>: </a:t>
            </a:r>
            <a:endParaRPr lang="de-DE" sz="1200" b="0" dirty="0" smtClean="0"/>
          </a:p>
          <a:p>
            <a:pPr marL="0" indent="0">
              <a:buNone/>
            </a:pPr>
            <a:r>
              <a:rPr lang="de-DE" sz="1200" b="0" dirty="0" smtClean="0"/>
              <a:t>https</a:t>
            </a:r>
            <a:r>
              <a:rPr lang="de-DE" sz="1200" b="0" dirty="0"/>
              <a:t>://www.km.bayern.de/ministerium/institutionen/ministerialbeauftragte-gymnasium/mittelfranken/praktikumsamt.html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endParaRPr lang="de-DE" sz="1400" b="0" dirty="0"/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81740" y="648070"/>
            <a:ext cx="8518819" cy="4166716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/>
              <a:t>5</a:t>
            </a:r>
            <a:r>
              <a:rPr lang="de-DE" sz="1600" dirty="0" smtClean="0"/>
              <a:t>. Die Teildisziplinen des Studiums der Evangelischen Religionslehre</a:t>
            </a:r>
          </a:p>
          <a:p>
            <a:pPr marL="0" indent="0">
              <a:buNone/>
            </a:pPr>
            <a:endParaRPr lang="de-DE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Altes Testament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Neues Testament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Kirchengeschichte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Systematische Theologie mit den beiden Bereichen Dogmatik und Ethik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Religionswissenschaft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1400" b="0" dirty="0" smtClean="0"/>
              <a:t>Religionspädagogik und Fachdidaktik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1400" b="0" dirty="0"/>
              <a:t>In Erlangen besteht darüber hinaus die </a:t>
            </a:r>
            <a:r>
              <a:rPr lang="de-DE" sz="1400" b="0" dirty="0" smtClean="0"/>
              <a:t>Möglichkeit – was in Deutschland einmalig ist -, </a:t>
            </a:r>
            <a:r>
              <a:rPr lang="de-DE" sz="1400" b="0" dirty="0"/>
              <a:t>Veranstaltungen der Fächer „Geschichte und Theologie des Christlichen Ostens“, „Christliche Publizistik“, „Christliche Archäologie“ und „Kirchenmusik“ zu besuchen.</a:t>
            </a:r>
            <a:endParaRPr lang="de-DE" sz="1400" b="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endParaRPr lang="de-DE" sz="1400" b="0" dirty="0"/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81740" y="648070"/>
            <a:ext cx="8518819" cy="4166716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6. Die Kirchliche Studienbegleitung (KSB)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400" b="0" dirty="0"/>
              <a:t>Religionsunterricht ist ein besonderes und anspruchsvolles Fach. Lebens- und Glaubensthemen spielen für Lehrkräfte beruflich und persönlich eine Rolle.</a:t>
            </a:r>
          </a:p>
          <a:p>
            <a:pPr marL="0" indent="0">
              <a:buNone/>
            </a:pPr>
            <a:r>
              <a:rPr lang="de-DE" sz="1400" b="0" dirty="0" smtClean="0"/>
              <a:t>Die </a:t>
            </a:r>
            <a:r>
              <a:rPr lang="de-DE" sz="1400" b="0" dirty="0" err="1"/>
              <a:t>Evang</a:t>
            </a:r>
            <a:r>
              <a:rPr lang="de-DE" sz="1400" b="0" dirty="0"/>
              <a:t>.-Luth. Kirche in Bayern </a:t>
            </a:r>
            <a:r>
              <a:rPr lang="de-DE" sz="1400" b="0" dirty="0" smtClean="0"/>
              <a:t>fördert </a:t>
            </a:r>
            <a:r>
              <a:rPr lang="de-DE" sz="1400" b="0" dirty="0"/>
              <a:t>durch die </a:t>
            </a:r>
            <a:r>
              <a:rPr lang="de-DE" sz="1400" b="0" dirty="0" smtClean="0"/>
              <a:t>Kirchliche Studienbegleitung </a:t>
            </a:r>
            <a:r>
              <a:rPr lang="de-DE" sz="1400" b="0" dirty="0"/>
              <a:t>schon während des Studiums die Personal- und Qualitätsentwicklung für den </a:t>
            </a:r>
            <a:r>
              <a:rPr lang="de-DE" sz="1400" b="0" dirty="0" smtClean="0"/>
              <a:t>Religionsunterricht. </a:t>
            </a:r>
            <a:br>
              <a:rPr lang="de-DE" sz="1400" b="0" dirty="0" smtClean="0"/>
            </a:br>
            <a:r>
              <a:rPr lang="de-DE" sz="1400" b="0" dirty="0" smtClean="0"/>
              <a:t>Sie bietet dafür Kontakte, Beratungen, Gespräche und Seminare an und finanziert ausgewählte Fort- und Weiterbildungsmaßnahmen während des Studiums, die helfen das persönliche Profil zu entdecken und weiterzuentwickeln.</a:t>
            </a:r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r>
              <a:rPr lang="de-DE" sz="1400" b="0" dirty="0" smtClean="0"/>
              <a:t>Voraussetzung für die Erteilung von Evangelischem Religionsunterricht ist die Bevollmächtigung (</a:t>
            </a:r>
            <a:r>
              <a:rPr lang="de-DE" sz="1400" dirty="0" err="1" smtClean="0"/>
              <a:t>Vocatio</a:t>
            </a:r>
            <a:r>
              <a:rPr lang="de-DE" sz="1400" b="0" dirty="0" smtClean="0"/>
              <a:t>) durch die </a:t>
            </a:r>
            <a:r>
              <a:rPr lang="de-DE" sz="1400" b="0" dirty="0" err="1" smtClean="0"/>
              <a:t>Evang</a:t>
            </a:r>
            <a:r>
              <a:rPr lang="de-DE" sz="1400" b="0" dirty="0" smtClean="0"/>
              <a:t>.-Lutherische Kirche in Bayern. Die KSB bietet </a:t>
            </a:r>
            <a:r>
              <a:rPr lang="de-DE" sz="1400" b="0" dirty="0"/>
              <a:t>für Studierende </a:t>
            </a:r>
            <a:r>
              <a:rPr lang="de-DE" sz="1400" b="0" dirty="0" smtClean="0"/>
              <a:t>zu Anfang und in der zweiten Hälfte des Studiums sog. </a:t>
            </a:r>
            <a:r>
              <a:rPr lang="de-DE" sz="1400" b="0" dirty="0" err="1" smtClean="0"/>
              <a:t>Vocatioseminare</a:t>
            </a:r>
            <a:r>
              <a:rPr lang="de-DE" sz="1400" b="0" dirty="0" smtClean="0"/>
              <a:t> </a:t>
            </a:r>
            <a:r>
              <a:rPr lang="de-DE" sz="1400" b="0" dirty="0" smtClean="0"/>
              <a:t>an, in denen Haltung </a:t>
            </a:r>
            <a:r>
              <a:rPr lang="de-DE" sz="1400" b="0" dirty="0"/>
              <a:t>und Rolle als Religionslehrkraft </a:t>
            </a:r>
            <a:r>
              <a:rPr lang="de-DE" sz="1400" b="0" dirty="0" smtClean="0"/>
              <a:t>reflektiert </a:t>
            </a:r>
            <a:r>
              <a:rPr lang="de-DE" sz="1400" b="0" dirty="0" smtClean="0"/>
              <a:t>werden</a:t>
            </a:r>
            <a:r>
              <a:rPr lang="de-DE" sz="1400" b="0" dirty="0" smtClean="0"/>
              <a:t>. Der Antrag auf Erteilung der </a:t>
            </a:r>
            <a:r>
              <a:rPr lang="de-DE" sz="1400" b="0" dirty="0" err="1" smtClean="0"/>
              <a:t>Vocatio</a:t>
            </a:r>
            <a:r>
              <a:rPr lang="de-DE" sz="1400" b="0" dirty="0" smtClean="0"/>
              <a:t> setzt den Besuch der beiden </a:t>
            </a:r>
            <a:r>
              <a:rPr lang="de-DE" sz="1400" b="0" dirty="0" err="1" smtClean="0"/>
              <a:t>Vocatioseminare</a:t>
            </a:r>
            <a:r>
              <a:rPr lang="de-DE" sz="1400" b="0" dirty="0" smtClean="0"/>
              <a:t> voraus.</a:t>
            </a:r>
            <a:endParaRPr lang="de-DE" sz="1400" b="0" dirty="0" smtClean="0"/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endParaRPr lang="de-DE" sz="1400" b="0" dirty="0"/>
          </a:p>
          <a:p>
            <a:pPr marL="0" indent="0">
              <a:buNone/>
            </a:pPr>
            <a:endParaRPr lang="de-DE" sz="1400" b="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pPr marL="0" indent="0">
              <a:lnSpc>
                <a:spcPct val="150000"/>
              </a:lnSpc>
              <a:buNone/>
            </a:pPr>
            <a:endParaRPr lang="de-DE" sz="1400" b="0" dirty="0"/>
          </a:p>
          <a:p>
            <a:endParaRPr lang="de-DE" sz="1400" b="0" dirty="0"/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E565D4-D409-42B5-98AD-51F94E1EB46D}" type="datetime1">
              <a:rPr lang="de-DE" smtClean="0"/>
              <a:t>11.09.2022</a:t>
            </a:fld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437E-DD65-47AE-A718-65B9481C0A9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Ekkehard Weber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3435" y="98611"/>
            <a:ext cx="632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AC7F10"/>
                </a:solidFill>
              </a:rPr>
              <a:t>Evangelische Religionslehre</a:t>
            </a:r>
            <a:endParaRPr lang="de-DE" b="1" dirty="0">
              <a:solidFill>
                <a:srgbClr val="AC7F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85201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n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sei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511</Words>
  <Application>Microsoft Office PowerPoint</Application>
  <PresentationFormat>Bildschirmpräsentation (16:9)</PresentationFormat>
  <Paragraphs>101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Titelfolienmaster</vt:lpstr>
      <vt:lpstr>Inhaltsseite</vt:lpstr>
      <vt:lpstr>Studieninformationstage September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FAU</dc:creator>
  <cp:lastModifiedBy>Familie Weber</cp:lastModifiedBy>
  <cp:revision>316</cp:revision>
  <dcterms:created xsi:type="dcterms:W3CDTF">2014-02-08T08:57:37Z</dcterms:created>
  <dcterms:modified xsi:type="dcterms:W3CDTF">2022-09-11T20:12:58Z</dcterms:modified>
</cp:coreProperties>
</file>